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4" r:id="rId6"/>
    <p:sldId id="260" r:id="rId7"/>
    <p:sldId id="261" r:id="rId8"/>
    <p:sldId id="262" r:id="rId9"/>
    <p:sldId id="263"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IBM Plex Sans" panose="020B0503050203000203" pitchFamily="34" charset="0"/>
      <p:regular r:id="rId17"/>
      <p:bold r:id="rId18"/>
      <p:italic r:id="rId19"/>
      <p:boldItalic r:id="rId20"/>
    </p:embeddedFont>
    <p:embeddedFont>
      <p:font typeface="Outfit Medium" pitchFamily="2" charset="0"/>
      <p:regular r:id="rId21"/>
    </p:embeddedFont>
  </p:embeddedFontLst>
  <p:defaultTextStyle>
    <a:defPPr>
      <a:defRPr lang="en-G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03"/>
    <p:restoredTop sz="94610"/>
  </p:normalViewPr>
  <p:slideViewPr>
    <p:cSldViewPr snapToGrid="0" snapToObjects="1">
      <p:cViewPr varScale="1">
        <p:scale>
          <a:sx n="97" d="100"/>
          <a:sy n="97" d="100"/>
        </p:scale>
        <p:origin x="21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438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12444"/>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TikTok Data Analysis Project: Travel &amp; Visa Content Performance.  </a:t>
            </a:r>
            <a:endParaRPr lang="en-US" sz="3900" dirty="0"/>
          </a:p>
        </p:txBody>
      </p:sp>
      <p:sp>
        <p:nvSpPr>
          <p:cNvPr id="4" name="Text 1"/>
          <p:cNvSpPr/>
          <p:nvPr/>
        </p:nvSpPr>
        <p:spPr>
          <a:xfrm>
            <a:off x="6280190" y="4570333"/>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A comprehensive data-driven exploration of engagement patterns, content strategies, and audience behavior in the travel and visa niche on TikTok</a:t>
            </a:r>
          </a:p>
          <a:p>
            <a:pPr marL="0" indent="0" algn="l">
              <a:lnSpc>
                <a:spcPts val="2500"/>
              </a:lnSpc>
              <a:buNone/>
            </a:pPr>
            <a:endParaRPr lang="en-US" sz="1550" dirty="0"/>
          </a:p>
        </p:txBody>
      </p:sp>
      <p:sp>
        <p:nvSpPr>
          <p:cNvPr id="5" name="Shape 2"/>
          <p:cNvSpPr/>
          <p:nvPr/>
        </p:nvSpPr>
        <p:spPr>
          <a:xfrm>
            <a:off x="6280190" y="5436275"/>
            <a:ext cx="2029658" cy="373142"/>
          </a:xfrm>
          <a:prstGeom prst="roundRect">
            <a:avLst>
              <a:gd name="adj" fmla="val 38297"/>
            </a:avLst>
          </a:prstGeom>
          <a:solidFill>
            <a:srgbClr val="CFDBFC"/>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9252" y="5543431"/>
            <a:ext cx="158710" cy="158710"/>
          </a:xfrm>
          <a:prstGeom prst="rect">
            <a:avLst/>
          </a:prstGeom>
        </p:spPr>
      </p:pic>
      <p:sp>
        <p:nvSpPr>
          <p:cNvPr id="7" name="Text 3"/>
          <p:cNvSpPr/>
          <p:nvPr/>
        </p:nvSpPr>
        <p:spPr>
          <a:xfrm>
            <a:off x="6637258" y="5495806"/>
            <a:ext cx="1553528" cy="254079"/>
          </a:xfrm>
          <a:prstGeom prst="rect">
            <a:avLst/>
          </a:prstGeom>
          <a:noFill/>
          <a:ln/>
        </p:spPr>
        <p:txBody>
          <a:bodyPr wrap="none" lIns="0" tIns="0" rIns="0" bIns="0" rtlCol="0" anchor="t"/>
          <a:lstStyle/>
          <a:p>
            <a:pPr marL="0" indent="0" algn="l">
              <a:lnSpc>
                <a:spcPts val="2000"/>
              </a:lnSpc>
              <a:buNone/>
            </a:pPr>
            <a:r>
              <a:rPr lang="en-US" sz="1250" dirty="0">
                <a:solidFill>
                  <a:srgbClr val="666666"/>
                </a:solidFill>
                <a:latin typeface="IBM Plex Sans" pitchFamily="34" charset="0"/>
                <a:ea typeface="IBM Plex Sans" pitchFamily="34" charset="-122"/>
                <a:cs typeface="IBM Plex Sans" pitchFamily="34" charset="-120"/>
              </a:rPr>
              <a:t>DATA ANALYSIS IN AI</a:t>
            </a:r>
            <a:endParaRPr lang="en-US" sz="1250" dirty="0"/>
          </a:p>
        </p:txBody>
      </p:sp>
      <p:sp>
        <p:nvSpPr>
          <p:cNvPr id="10" name="TextBox 9">
            <a:extLst>
              <a:ext uri="{FF2B5EF4-FFF2-40B4-BE49-F238E27FC236}">
                <a16:creationId xmlns:a16="http://schemas.microsoft.com/office/drawing/2014/main" id="{8E3783C4-77BF-634B-6ED9-633A35D4520B}"/>
              </a:ext>
            </a:extLst>
          </p:cNvPr>
          <p:cNvSpPr txBox="1"/>
          <p:nvPr/>
        </p:nvSpPr>
        <p:spPr>
          <a:xfrm>
            <a:off x="5911404" y="6512900"/>
            <a:ext cx="7070500" cy="461665"/>
          </a:xfrm>
          <a:prstGeom prst="rect">
            <a:avLst/>
          </a:prstGeom>
          <a:noFill/>
        </p:spPr>
        <p:txBody>
          <a:bodyPr wrap="square" rtlCol="0">
            <a:spAutoFit/>
          </a:bodyPr>
          <a:lstStyle/>
          <a:p>
            <a:r>
              <a:rPr lang="en-GH" sz="2400" b="1" dirty="0"/>
              <a:t>RICHARD DANQUAH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228487"/>
            <a:ext cx="8148042"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Key Conclusions &amp; Recommendations</a:t>
            </a:r>
            <a:endParaRPr lang="en-US" sz="3900" dirty="0"/>
          </a:p>
        </p:txBody>
      </p:sp>
      <p:sp>
        <p:nvSpPr>
          <p:cNvPr id="3" name="Text 1"/>
          <p:cNvSpPr/>
          <p:nvPr/>
        </p:nvSpPr>
        <p:spPr>
          <a:xfrm>
            <a:off x="793790" y="19278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Research Outcomes</a:t>
            </a:r>
            <a:endParaRPr lang="en-US" sz="1950" dirty="0"/>
          </a:p>
        </p:txBody>
      </p:sp>
      <p:sp>
        <p:nvSpPr>
          <p:cNvPr id="4" name="Text 2"/>
          <p:cNvSpPr/>
          <p:nvPr/>
        </p:nvSpPr>
        <p:spPr>
          <a:xfrm>
            <a:off x="793790" y="2535674"/>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This analysis demonstrates that content strategy significantly impacts engagement in the travel/visa niche. Tutorial hooks combined with 30-45 second videos optimally balance information delivery and viewer retention. The visa application tips category consistently outperforms entertainment-focused content, confirming that this audience prioritizes utility over aesthetics.</a:t>
            </a:r>
            <a:endParaRPr lang="en-US" sz="1550" dirty="0"/>
          </a:p>
        </p:txBody>
      </p:sp>
      <p:sp>
        <p:nvSpPr>
          <p:cNvPr id="5" name="Text 3"/>
          <p:cNvSpPr/>
          <p:nvPr/>
        </p:nvSpPr>
        <p:spPr>
          <a:xfrm>
            <a:off x="793790" y="3711535"/>
            <a:ext cx="13042821" cy="635079"/>
          </a:xfrm>
          <a:prstGeom prst="rect">
            <a:avLst/>
          </a:prstGeom>
          <a:noFill/>
          <a:ln/>
        </p:spPr>
        <p:txBody>
          <a:bodyPr wrap="square" lIns="0" tIns="0" rIns="0" bIns="0" rtlCol="0" anchor="t"/>
          <a:lstStyle/>
          <a:p>
            <a:pPr marL="0" indent="0" algn="l">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Actionable Recommendations:</a:t>
            </a:r>
            <a:r>
              <a:rPr lang="en-US" sz="1550" dirty="0">
                <a:solidFill>
                  <a:srgbClr val="666666"/>
                </a:solidFill>
                <a:latin typeface="IBM Plex Sans" pitchFamily="34" charset="0"/>
                <a:ea typeface="IBM Plex Sans" pitchFamily="34" charset="-122"/>
                <a:cs typeface="IBM Plex Sans" pitchFamily="34" charset="-120"/>
              </a:rPr>
              <a:t> Creators should focus on educational content with clear tutorial hooks, maintain optimal video length (30-45s), and provide specific, actionable visa guidance. Posting consistency and leveraging trending sounds increased visibility by 34% on average.</a:t>
            </a:r>
            <a:endParaRPr lang="en-US" sz="1550" dirty="0"/>
          </a:p>
        </p:txBody>
      </p:sp>
      <p:sp>
        <p:nvSpPr>
          <p:cNvPr id="6" name="Text 4"/>
          <p:cNvSpPr/>
          <p:nvPr/>
        </p:nvSpPr>
        <p:spPr>
          <a:xfrm>
            <a:off x="793790" y="464427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Impact Summary</a:t>
            </a:r>
            <a:endParaRPr lang="en-US" sz="1950" dirty="0"/>
          </a:p>
        </p:txBody>
      </p:sp>
      <p:sp>
        <p:nvSpPr>
          <p:cNvPr id="7" name="Text 5"/>
          <p:cNvSpPr/>
          <p:nvPr/>
        </p:nvSpPr>
        <p:spPr>
          <a:xfrm>
            <a:off x="793790" y="5351264"/>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666666"/>
                </a:solidFill>
                <a:latin typeface="Outfit Medium" pitchFamily="34" charset="0"/>
                <a:ea typeface="Outfit Medium" pitchFamily="34" charset="-122"/>
                <a:cs typeface="Outfit Medium" pitchFamily="34" charset="-120"/>
              </a:rPr>
              <a:t>6.8%</a:t>
            </a:r>
            <a:endParaRPr lang="en-US" sz="5150" dirty="0"/>
          </a:p>
        </p:txBody>
      </p:sp>
      <p:sp>
        <p:nvSpPr>
          <p:cNvPr id="8" name="Text 6"/>
          <p:cNvSpPr/>
          <p:nvPr/>
        </p:nvSpPr>
        <p:spPr>
          <a:xfrm>
            <a:off x="1410414" y="6254234"/>
            <a:ext cx="2948821" cy="310158"/>
          </a:xfrm>
          <a:prstGeom prst="rect">
            <a:avLst/>
          </a:prstGeom>
          <a:noFill/>
          <a:ln/>
        </p:spPr>
        <p:txBody>
          <a:bodyPr wrap="none" lIns="0" tIns="0" rIns="0" bIns="0" rtlCol="0" anchor="t"/>
          <a:lstStyle/>
          <a:p>
            <a:pPr marL="0" indent="0" algn="ctr">
              <a:lnSpc>
                <a:spcPts val="2400"/>
              </a:lnSpc>
              <a:buNone/>
            </a:pPr>
            <a:r>
              <a:rPr lang="en-US" sz="1950" dirty="0">
                <a:solidFill>
                  <a:srgbClr val="666666"/>
                </a:solidFill>
                <a:latin typeface="Outfit Medium" pitchFamily="34" charset="0"/>
                <a:ea typeface="Outfit Medium" pitchFamily="34" charset="-122"/>
                <a:cs typeface="Outfit Medium" pitchFamily="34" charset="-120"/>
              </a:rPr>
              <a:t>Tutorial Hook Engagement</a:t>
            </a:r>
            <a:endParaRPr lang="en-US" sz="1950" dirty="0"/>
          </a:p>
        </p:txBody>
      </p:sp>
      <p:sp>
        <p:nvSpPr>
          <p:cNvPr id="9" name="Text 7"/>
          <p:cNvSpPr/>
          <p:nvPr/>
        </p:nvSpPr>
        <p:spPr>
          <a:xfrm>
            <a:off x="793790" y="6683454"/>
            <a:ext cx="4182189" cy="317540"/>
          </a:xfrm>
          <a:prstGeom prst="rect">
            <a:avLst/>
          </a:prstGeom>
          <a:noFill/>
          <a:ln/>
        </p:spPr>
        <p:txBody>
          <a:bodyPr wrap="non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Highest performing hook style</a:t>
            </a:r>
            <a:endParaRPr lang="en-US" sz="1550" dirty="0"/>
          </a:p>
        </p:txBody>
      </p:sp>
      <p:sp>
        <p:nvSpPr>
          <p:cNvPr id="10" name="Text 8"/>
          <p:cNvSpPr/>
          <p:nvPr/>
        </p:nvSpPr>
        <p:spPr>
          <a:xfrm>
            <a:off x="5223986" y="5351264"/>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666666"/>
                </a:solidFill>
                <a:latin typeface="Outfit Medium" pitchFamily="34" charset="0"/>
                <a:ea typeface="Outfit Medium" pitchFamily="34" charset="-122"/>
                <a:cs typeface="Outfit Medium" pitchFamily="34" charset="-120"/>
              </a:rPr>
              <a:t>7.2%</a:t>
            </a:r>
            <a:endParaRPr lang="en-US" sz="5150" dirty="0"/>
          </a:p>
        </p:txBody>
      </p:sp>
      <p:sp>
        <p:nvSpPr>
          <p:cNvPr id="11" name="Text 9"/>
          <p:cNvSpPr/>
          <p:nvPr/>
        </p:nvSpPr>
        <p:spPr>
          <a:xfrm>
            <a:off x="6074688" y="6254234"/>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666666"/>
                </a:solidFill>
                <a:latin typeface="Outfit Medium" pitchFamily="34" charset="0"/>
                <a:ea typeface="Outfit Medium" pitchFamily="34" charset="-122"/>
                <a:cs typeface="Outfit Medium" pitchFamily="34" charset="-120"/>
              </a:rPr>
              <a:t>Visa Tips Category</a:t>
            </a:r>
            <a:endParaRPr lang="en-US" sz="1950" dirty="0"/>
          </a:p>
        </p:txBody>
      </p:sp>
      <p:sp>
        <p:nvSpPr>
          <p:cNvPr id="12" name="Text 10"/>
          <p:cNvSpPr/>
          <p:nvPr/>
        </p:nvSpPr>
        <p:spPr>
          <a:xfrm>
            <a:off x="5223986" y="6683454"/>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Top content vertical</a:t>
            </a:r>
            <a:endParaRPr lang="en-US" sz="1550" dirty="0"/>
          </a:p>
        </p:txBody>
      </p:sp>
      <p:sp>
        <p:nvSpPr>
          <p:cNvPr id="13" name="Text 11"/>
          <p:cNvSpPr/>
          <p:nvPr/>
        </p:nvSpPr>
        <p:spPr>
          <a:xfrm>
            <a:off x="9654302" y="5351264"/>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666666"/>
                </a:solidFill>
                <a:latin typeface="Outfit Medium" pitchFamily="34" charset="0"/>
                <a:ea typeface="Outfit Medium" pitchFamily="34" charset="-122"/>
                <a:cs typeface="Outfit Medium" pitchFamily="34" charset="-120"/>
              </a:rPr>
              <a:t>112K</a:t>
            </a:r>
            <a:endParaRPr lang="en-US" sz="5150" dirty="0"/>
          </a:p>
        </p:txBody>
      </p:sp>
      <p:sp>
        <p:nvSpPr>
          <p:cNvPr id="14" name="Text 12"/>
          <p:cNvSpPr/>
          <p:nvPr/>
        </p:nvSpPr>
        <p:spPr>
          <a:xfrm>
            <a:off x="10427137" y="6254234"/>
            <a:ext cx="2636639" cy="310158"/>
          </a:xfrm>
          <a:prstGeom prst="rect">
            <a:avLst/>
          </a:prstGeom>
          <a:noFill/>
          <a:ln/>
        </p:spPr>
        <p:txBody>
          <a:bodyPr wrap="none" lIns="0" tIns="0" rIns="0" bIns="0" rtlCol="0" anchor="t"/>
          <a:lstStyle/>
          <a:p>
            <a:pPr marL="0" indent="0" algn="ctr">
              <a:lnSpc>
                <a:spcPts val="2400"/>
              </a:lnSpc>
              <a:buNone/>
            </a:pPr>
            <a:r>
              <a:rPr lang="en-US" sz="1950" dirty="0">
                <a:solidFill>
                  <a:srgbClr val="666666"/>
                </a:solidFill>
                <a:latin typeface="Outfit Medium" pitchFamily="34" charset="0"/>
                <a:ea typeface="Outfit Medium" pitchFamily="34" charset="-122"/>
                <a:cs typeface="Outfit Medium" pitchFamily="34" charset="-120"/>
              </a:rPr>
              <a:t>Optimal Duration Views</a:t>
            </a:r>
            <a:endParaRPr lang="en-US" sz="1950" dirty="0"/>
          </a:p>
        </p:txBody>
      </p:sp>
      <p:sp>
        <p:nvSpPr>
          <p:cNvPr id="15" name="Text 13"/>
          <p:cNvSpPr/>
          <p:nvPr/>
        </p:nvSpPr>
        <p:spPr>
          <a:xfrm>
            <a:off x="9654302" y="6683454"/>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666666"/>
                </a:solidFill>
                <a:latin typeface="IBM Plex Sans" pitchFamily="34" charset="0"/>
                <a:ea typeface="IBM Plex Sans" pitchFamily="34" charset="-122"/>
                <a:cs typeface="IBM Plex Sans" pitchFamily="34" charset="-120"/>
              </a:rPr>
              <a:t>30-45 second videos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78706"/>
            <a:ext cx="7088862"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Research Overview &amp; Objectives</a:t>
            </a:r>
            <a:endParaRPr lang="en-US" sz="3900" dirty="0"/>
          </a:p>
        </p:txBody>
      </p:sp>
      <p:pic>
        <p:nvPicPr>
          <p:cNvPr id="3" name="Image 0" descr="preencoded.png"/>
          <p:cNvPicPr>
            <a:picLocks noChangeAspect="1"/>
          </p:cNvPicPr>
          <p:nvPr/>
        </p:nvPicPr>
        <p:blipFill>
          <a:blip r:embed="rId3"/>
          <a:stretch>
            <a:fillRect/>
          </a:stretch>
        </p:blipFill>
        <p:spPr>
          <a:xfrm>
            <a:off x="793790" y="2219682"/>
            <a:ext cx="8308300" cy="4707969"/>
          </a:xfrm>
          <a:prstGeom prst="rect">
            <a:avLst/>
          </a:prstGeom>
        </p:spPr>
      </p:pic>
      <p:sp>
        <p:nvSpPr>
          <p:cNvPr id="4" name="Text 1"/>
          <p:cNvSpPr/>
          <p:nvPr/>
        </p:nvSpPr>
        <p:spPr>
          <a:xfrm>
            <a:off x="9593818" y="265223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Project Goals</a:t>
            </a:r>
            <a:endParaRPr lang="en-US" sz="1950" dirty="0"/>
          </a:p>
        </p:txBody>
      </p:sp>
      <p:sp>
        <p:nvSpPr>
          <p:cNvPr id="5" name="Text 2"/>
          <p:cNvSpPr/>
          <p:nvPr/>
        </p:nvSpPr>
        <p:spPr>
          <a:xfrm>
            <a:off x="9593818" y="3160752"/>
            <a:ext cx="4250293"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This project investigates how travel and visa-related content performs on TikTok by analyzing real creator data. We examine engagement patterns, hook effectiveness, and content strategies that drive viewer interaction in this specialized niche.</a:t>
            </a:r>
            <a:endParaRPr lang="en-US" sz="1550" dirty="0"/>
          </a:p>
        </p:txBody>
      </p:sp>
      <p:sp>
        <p:nvSpPr>
          <p:cNvPr id="6" name="Text 3"/>
          <p:cNvSpPr/>
          <p:nvPr/>
        </p:nvSpPr>
        <p:spPr>
          <a:xfrm>
            <a:off x="9593818" y="5244584"/>
            <a:ext cx="4250293" cy="127015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Our analysis focuses on understanding which content types resonate most with audiences seeking travel information, visa guidance, and destination inspiration.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05677"/>
            <a:ext cx="7514987"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Dataset Collection &amp; Methodology</a:t>
            </a:r>
            <a:endParaRPr lang="en-US" sz="3900" dirty="0"/>
          </a:p>
        </p:txBody>
      </p:sp>
      <p:sp>
        <p:nvSpPr>
          <p:cNvPr id="3" name="Text 1"/>
          <p:cNvSpPr/>
          <p:nvPr/>
        </p:nvSpPr>
        <p:spPr>
          <a:xfrm>
            <a:off x="793790" y="272176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Data Sources &amp; Access</a:t>
            </a:r>
            <a:endParaRPr lang="en-US" sz="1950" dirty="0"/>
          </a:p>
        </p:txBody>
      </p:sp>
      <p:sp>
        <p:nvSpPr>
          <p:cNvPr id="4" name="Text 2"/>
          <p:cNvSpPr/>
          <p:nvPr/>
        </p:nvSpPr>
        <p:spPr>
          <a:xfrm>
            <a:off x="793790" y="3230285"/>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We collected real TikTok data using the Apify TikTok Scraper API, which provides comprehensive post metrics including views, likes, comments, and shares. The dataset encompasses 500+ videos from 25 travel and visa content creators posted between  November 2025 and January 2026.</a:t>
            </a:r>
            <a:endParaRPr lang="en-US" sz="1550" dirty="0"/>
          </a:p>
        </p:txBody>
      </p:sp>
      <p:sp>
        <p:nvSpPr>
          <p:cNvPr id="5" name="Text 3"/>
          <p:cNvSpPr/>
          <p:nvPr/>
        </p:nvSpPr>
        <p:spPr>
          <a:xfrm>
            <a:off x="793790" y="4996577"/>
            <a:ext cx="6279356" cy="635079"/>
          </a:xfrm>
          <a:prstGeom prst="rect">
            <a:avLst/>
          </a:prstGeom>
          <a:noFill/>
          <a:ln/>
        </p:spPr>
        <p:txBody>
          <a:bodyPr wrap="square" lIns="0" tIns="0" rIns="0" bIns="0" rtlCol="0" anchor="t"/>
          <a:lstStyle/>
          <a:p>
            <a:pPr marL="0" indent="0" algn="l">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Dataset Download:</a:t>
            </a:r>
            <a:r>
              <a:rPr lang="en-US" sz="1550" dirty="0">
                <a:solidFill>
                  <a:srgbClr val="666666"/>
                </a:solidFill>
                <a:latin typeface="IBM Plex Sans" pitchFamily="34" charset="0"/>
                <a:ea typeface="IBM Plex Sans" pitchFamily="34" charset="-122"/>
                <a:cs typeface="IBM Plex Sans" pitchFamily="34" charset="-120"/>
              </a:rPr>
              <a:t> Available via Kaggle and TikTok Datasets(TikTok for Developers)</a:t>
            </a:r>
            <a:endParaRPr lang="en-US" sz="1550" dirty="0"/>
          </a:p>
        </p:txBody>
      </p:sp>
      <p:sp>
        <p:nvSpPr>
          <p:cNvPr id="6" name="Text 4"/>
          <p:cNvSpPr/>
          <p:nvPr/>
        </p:nvSpPr>
        <p:spPr>
          <a:xfrm>
            <a:off x="793790" y="5810250"/>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Alternative source: TikTok Research API for academic use (requires institutional access)</a:t>
            </a:r>
            <a:endParaRPr lang="en-US" sz="1550" dirty="0"/>
          </a:p>
        </p:txBody>
      </p:sp>
      <p:sp>
        <p:nvSpPr>
          <p:cNvPr id="7" name="Shape 5"/>
          <p:cNvSpPr/>
          <p:nvPr/>
        </p:nvSpPr>
        <p:spPr>
          <a:xfrm>
            <a:off x="7564874" y="2746653"/>
            <a:ext cx="3040499" cy="1555552"/>
          </a:xfrm>
          <a:prstGeom prst="roundRect">
            <a:avLst>
              <a:gd name="adj" fmla="val 11483"/>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8" name="Text 6"/>
          <p:cNvSpPr/>
          <p:nvPr/>
        </p:nvSpPr>
        <p:spPr>
          <a:xfrm>
            <a:off x="7770852" y="295263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Outfit Medium" pitchFamily="34" charset="0"/>
                <a:ea typeface="Outfit Medium" pitchFamily="34" charset="-122"/>
                <a:cs typeface="Outfit Medium" pitchFamily="34" charset="-120"/>
              </a:rPr>
              <a:t>500+</a:t>
            </a:r>
            <a:endParaRPr lang="en-US" sz="1950" dirty="0"/>
          </a:p>
        </p:txBody>
      </p:sp>
      <p:sp>
        <p:nvSpPr>
          <p:cNvPr id="9" name="Text 7"/>
          <p:cNvSpPr/>
          <p:nvPr/>
        </p:nvSpPr>
        <p:spPr>
          <a:xfrm>
            <a:off x="7770852" y="3461147"/>
            <a:ext cx="2628543" cy="635079"/>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BM Plex Sans" pitchFamily="34" charset="0"/>
                <a:ea typeface="IBM Plex Sans" pitchFamily="34" charset="-122"/>
                <a:cs typeface="IBM Plex Sans" pitchFamily="34" charset="-120"/>
              </a:rPr>
              <a:t>Videos analyzed across travel/visa niche</a:t>
            </a:r>
            <a:endParaRPr lang="en-US" sz="1550" dirty="0"/>
          </a:p>
        </p:txBody>
      </p:sp>
      <p:sp>
        <p:nvSpPr>
          <p:cNvPr id="10" name="Shape 8"/>
          <p:cNvSpPr/>
          <p:nvPr/>
        </p:nvSpPr>
        <p:spPr>
          <a:xfrm>
            <a:off x="10803731" y="2746653"/>
            <a:ext cx="3040499" cy="1555552"/>
          </a:xfrm>
          <a:prstGeom prst="roundRect">
            <a:avLst>
              <a:gd name="adj" fmla="val 11483"/>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11" name="Text 9"/>
          <p:cNvSpPr/>
          <p:nvPr/>
        </p:nvSpPr>
        <p:spPr>
          <a:xfrm>
            <a:off x="11009709" y="295263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Outfit Medium" pitchFamily="34" charset="0"/>
                <a:ea typeface="Outfit Medium" pitchFamily="34" charset="-122"/>
                <a:cs typeface="Outfit Medium" pitchFamily="34" charset="-120"/>
              </a:rPr>
              <a:t>25</a:t>
            </a:r>
            <a:endParaRPr lang="en-US" sz="1950" dirty="0"/>
          </a:p>
        </p:txBody>
      </p:sp>
      <p:sp>
        <p:nvSpPr>
          <p:cNvPr id="12" name="Text 10"/>
          <p:cNvSpPr/>
          <p:nvPr/>
        </p:nvSpPr>
        <p:spPr>
          <a:xfrm>
            <a:off x="11009709" y="3461147"/>
            <a:ext cx="2628543"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IBM Plex Sans" pitchFamily="34" charset="0"/>
                <a:ea typeface="IBM Plex Sans" pitchFamily="34" charset="-122"/>
                <a:cs typeface="IBM Plex Sans" pitchFamily="34" charset="-120"/>
              </a:rPr>
              <a:t>Content creators tracked</a:t>
            </a:r>
            <a:endParaRPr lang="en-US" sz="1550" dirty="0"/>
          </a:p>
        </p:txBody>
      </p:sp>
      <p:sp>
        <p:nvSpPr>
          <p:cNvPr id="13" name="Shape 11"/>
          <p:cNvSpPr/>
          <p:nvPr/>
        </p:nvSpPr>
        <p:spPr>
          <a:xfrm>
            <a:off x="7564874" y="4500563"/>
            <a:ext cx="6279356" cy="1238012"/>
          </a:xfrm>
          <a:prstGeom prst="roundRect">
            <a:avLst>
              <a:gd name="adj" fmla="val 14429"/>
            </a:avLst>
          </a:prstGeom>
          <a:solidFill>
            <a:srgbClr val="CFDBFC"/>
          </a:solidFill>
          <a:ln w="7620">
            <a:solidFill>
              <a:srgbClr val="B5C1E2"/>
            </a:solidFill>
            <a:prstDash val="solid"/>
          </a:ln>
          <a:effectLst>
            <a:outerShdw dist="17780" dir="2700000" algn="bl" rotWithShape="0">
              <a:srgbClr val="B5C1E2">
                <a:alpha val="100000"/>
              </a:srgbClr>
            </a:outerShdw>
          </a:effectLst>
        </p:spPr>
      </p:sp>
      <p:sp>
        <p:nvSpPr>
          <p:cNvPr id="14" name="Text 12"/>
          <p:cNvSpPr/>
          <p:nvPr/>
        </p:nvSpPr>
        <p:spPr>
          <a:xfrm>
            <a:off x="7770852" y="4706541"/>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Outfit Medium" pitchFamily="34" charset="0"/>
                <a:ea typeface="Outfit Medium" pitchFamily="34" charset="-122"/>
                <a:cs typeface="Outfit Medium" pitchFamily="34" charset="-120"/>
              </a:rPr>
              <a:t>3 months</a:t>
            </a:r>
            <a:endParaRPr lang="en-US" sz="1950" dirty="0"/>
          </a:p>
        </p:txBody>
      </p:sp>
      <p:sp>
        <p:nvSpPr>
          <p:cNvPr id="15" name="Text 13"/>
          <p:cNvSpPr/>
          <p:nvPr/>
        </p:nvSpPr>
        <p:spPr>
          <a:xfrm>
            <a:off x="7770852" y="5215057"/>
            <a:ext cx="5867400" cy="317540"/>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IBM Plex Sans" pitchFamily="34" charset="0"/>
                <a:ea typeface="IBM Plex Sans" pitchFamily="34" charset="-122"/>
                <a:cs typeface="IBM Plex Sans" pitchFamily="34" charset="-120"/>
              </a:rPr>
              <a:t>Data collection period</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05057"/>
            <a:ext cx="6529626"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Dataset Structure &amp; Variables</a:t>
            </a:r>
            <a:endParaRPr lang="en-US" sz="3900" dirty="0"/>
          </a:p>
        </p:txBody>
      </p:sp>
      <p:sp>
        <p:nvSpPr>
          <p:cNvPr id="3" name="Shape 1"/>
          <p:cNvSpPr/>
          <p:nvPr/>
        </p:nvSpPr>
        <p:spPr>
          <a:xfrm>
            <a:off x="793790" y="2421969"/>
            <a:ext cx="6422231" cy="2102048"/>
          </a:xfrm>
          <a:prstGeom prst="roundRect">
            <a:avLst>
              <a:gd name="adj" fmla="val 8498"/>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4" name="Shape 2"/>
          <p:cNvSpPr/>
          <p:nvPr/>
        </p:nvSpPr>
        <p:spPr>
          <a:xfrm>
            <a:off x="816650" y="2444829"/>
            <a:ext cx="6376511" cy="595313"/>
          </a:xfrm>
          <a:prstGeom prst="roundRect">
            <a:avLst>
              <a:gd name="adj" fmla="val 25398"/>
            </a:avLst>
          </a:prstGeom>
          <a:solidFill>
            <a:srgbClr val="CFDBFC"/>
          </a:solidFill>
          <a:ln/>
          <a:effectLst>
            <a:outerShdw dist="17780" dir="2700000" algn="bl" rotWithShape="0">
              <a:srgbClr val="B5C1E2">
                <a:alpha val="100000"/>
              </a:srgbClr>
            </a:outerShdw>
          </a:effectLst>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6077" y="2589728"/>
            <a:ext cx="297656" cy="297656"/>
          </a:xfrm>
          <a:prstGeom prst="rect">
            <a:avLst/>
          </a:prstGeom>
        </p:spPr>
      </p:pic>
      <p:sp>
        <p:nvSpPr>
          <p:cNvPr id="6" name="Text 3"/>
          <p:cNvSpPr/>
          <p:nvPr/>
        </p:nvSpPr>
        <p:spPr>
          <a:xfrm>
            <a:off x="1015008" y="323850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Video Identifiers</a:t>
            </a:r>
            <a:endParaRPr lang="en-US" sz="1950" dirty="0"/>
          </a:p>
        </p:txBody>
      </p:sp>
      <p:sp>
        <p:nvSpPr>
          <p:cNvPr id="7" name="Text 4"/>
          <p:cNvSpPr/>
          <p:nvPr/>
        </p:nvSpPr>
        <p:spPr>
          <a:xfrm>
            <a:off x="1015008" y="3667720"/>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Unique video IDs, creator usernames, post timestamps, video duration, and caption text for categorical analysis</a:t>
            </a:r>
            <a:endParaRPr lang="en-US" sz="1550" dirty="0"/>
          </a:p>
        </p:txBody>
      </p:sp>
      <p:sp>
        <p:nvSpPr>
          <p:cNvPr id="8" name="Shape 5"/>
          <p:cNvSpPr/>
          <p:nvPr/>
        </p:nvSpPr>
        <p:spPr>
          <a:xfrm>
            <a:off x="7414379" y="2421969"/>
            <a:ext cx="6422231" cy="2102048"/>
          </a:xfrm>
          <a:prstGeom prst="roundRect">
            <a:avLst>
              <a:gd name="adj" fmla="val 8498"/>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9" name="Shape 6"/>
          <p:cNvSpPr/>
          <p:nvPr/>
        </p:nvSpPr>
        <p:spPr>
          <a:xfrm>
            <a:off x="7437239" y="2444829"/>
            <a:ext cx="6376511" cy="595313"/>
          </a:xfrm>
          <a:prstGeom prst="roundRect">
            <a:avLst>
              <a:gd name="adj" fmla="val 25398"/>
            </a:avLst>
          </a:prstGeom>
          <a:solidFill>
            <a:srgbClr val="CFDBFC"/>
          </a:solidFill>
          <a:ln/>
          <a:effectLst>
            <a:outerShdw dist="17780" dir="2700000" algn="bl" rotWithShape="0">
              <a:srgbClr val="B5C1E2">
                <a:alpha val="100000"/>
              </a:srgbClr>
            </a:outerShdw>
          </a:effectLst>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6667" y="2589728"/>
            <a:ext cx="297656" cy="297656"/>
          </a:xfrm>
          <a:prstGeom prst="rect">
            <a:avLst/>
          </a:prstGeom>
        </p:spPr>
      </p:pic>
      <p:sp>
        <p:nvSpPr>
          <p:cNvPr id="11" name="Text 7"/>
          <p:cNvSpPr/>
          <p:nvPr/>
        </p:nvSpPr>
        <p:spPr>
          <a:xfrm>
            <a:off x="7635597" y="323850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Engagement Metrics</a:t>
            </a:r>
            <a:endParaRPr lang="en-US" sz="1950" dirty="0"/>
          </a:p>
        </p:txBody>
      </p:sp>
      <p:sp>
        <p:nvSpPr>
          <p:cNvPr id="12" name="Text 8"/>
          <p:cNvSpPr/>
          <p:nvPr/>
        </p:nvSpPr>
        <p:spPr>
          <a:xfrm>
            <a:off x="7635597" y="3667720"/>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Views, likes, comments, shares, save counts, and engagement rate calculated as (likes + comments + shares) / views × 100</a:t>
            </a:r>
            <a:endParaRPr lang="en-US" sz="1550" dirty="0"/>
          </a:p>
        </p:txBody>
      </p:sp>
      <p:sp>
        <p:nvSpPr>
          <p:cNvPr id="13" name="Shape 9"/>
          <p:cNvSpPr/>
          <p:nvPr/>
        </p:nvSpPr>
        <p:spPr>
          <a:xfrm>
            <a:off x="793790" y="4722376"/>
            <a:ext cx="6422231" cy="2102048"/>
          </a:xfrm>
          <a:prstGeom prst="roundRect">
            <a:avLst>
              <a:gd name="adj" fmla="val 8498"/>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14" name="Shape 10"/>
          <p:cNvSpPr/>
          <p:nvPr/>
        </p:nvSpPr>
        <p:spPr>
          <a:xfrm>
            <a:off x="816650" y="4745236"/>
            <a:ext cx="6376511" cy="595313"/>
          </a:xfrm>
          <a:prstGeom prst="roundRect">
            <a:avLst>
              <a:gd name="adj" fmla="val 25398"/>
            </a:avLst>
          </a:prstGeom>
          <a:solidFill>
            <a:srgbClr val="CFDBFC"/>
          </a:solidFill>
          <a:ln/>
          <a:effectLst>
            <a:outerShdw dist="17780" dir="2700000" algn="bl" rotWithShape="0">
              <a:srgbClr val="B5C1E2">
                <a:alpha val="100000"/>
              </a:srgbClr>
            </a:outerShdw>
          </a:effectLst>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56077" y="4890135"/>
            <a:ext cx="297656" cy="297656"/>
          </a:xfrm>
          <a:prstGeom prst="rect">
            <a:avLst/>
          </a:prstGeom>
        </p:spPr>
      </p:pic>
      <p:sp>
        <p:nvSpPr>
          <p:cNvPr id="16" name="Text 11"/>
          <p:cNvSpPr/>
          <p:nvPr/>
        </p:nvSpPr>
        <p:spPr>
          <a:xfrm>
            <a:off x="1015008" y="55389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Content Classification</a:t>
            </a:r>
            <a:endParaRPr lang="en-US" sz="1950" dirty="0"/>
          </a:p>
        </p:txBody>
      </p:sp>
      <p:sp>
        <p:nvSpPr>
          <p:cNvPr id="17" name="Text 12"/>
          <p:cNvSpPr/>
          <p:nvPr/>
        </p:nvSpPr>
        <p:spPr>
          <a:xfrm>
            <a:off x="1015008" y="596812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Hook type (question, statistic, story, tutorial), content category (visa tips, destination guides, travel hacks), and video format</a:t>
            </a:r>
            <a:endParaRPr lang="en-US" sz="1550" dirty="0"/>
          </a:p>
        </p:txBody>
      </p:sp>
      <p:sp>
        <p:nvSpPr>
          <p:cNvPr id="18" name="Shape 13"/>
          <p:cNvSpPr/>
          <p:nvPr/>
        </p:nvSpPr>
        <p:spPr>
          <a:xfrm>
            <a:off x="7414379" y="4722376"/>
            <a:ext cx="6422231" cy="2102048"/>
          </a:xfrm>
          <a:prstGeom prst="roundRect">
            <a:avLst>
              <a:gd name="adj" fmla="val 8498"/>
            </a:avLst>
          </a:prstGeom>
          <a:solidFill>
            <a:srgbClr val="FFFFFF">
              <a:alpha val="95000"/>
            </a:srgbClr>
          </a:solidFill>
          <a:ln w="22860">
            <a:solidFill>
              <a:srgbClr val="B5C1E2"/>
            </a:solidFill>
            <a:prstDash val="solid"/>
          </a:ln>
          <a:effectLst>
            <a:outerShdw dist="17780" dir="2700000" algn="bl" rotWithShape="0">
              <a:srgbClr val="B5C1E2">
                <a:alpha val="100000"/>
              </a:srgbClr>
            </a:outerShdw>
          </a:effectLst>
        </p:spPr>
      </p:sp>
      <p:sp>
        <p:nvSpPr>
          <p:cNvPr id="19" name="Shape 14"/>
          <p:cNvSpPr/>
          <p:nvPr/>
        </p:nvSpPr>
        <p:spPr>
          <a:xfrm>
            <a:off x="7437239" y="4745236"/>
            <a:ext cx="6376511" cy="595313"/>
          </a:xfrm>
          <a:prstGeom prst="roundRect">
            <a:avLst>
              <a:gd name="adj" fmla="val 25398"/>
            </a:avLst>
          </a:prstGeom>
          <a:solidFill>
            <a:srgbClr val="CFDBFC"/>
          </a:solidFill>
          <a:ln/>
          <a:effectLst>
            <a:outerShdw dist="17780" dir="2700000" algn="bl" rotWithShape="0">
              <a:srgbClr val="B5C1E2">
                <a:alpha val="100000"/>
              </a:srgbClr>
            </a:outerShdw>
          </a:effectLst>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6667" y="4890135"/>
            <a:ext cx="297656" cy="297656"/>
          </a:xfrm>
          <a:prstGeom prst="rect">
            <a:avLst/>
          </a:prstGeom>
        </p:spPr>
      </p:pic>
      <p:sp>
        <p:nvSpPr>
          <p:cNvPr id="21" name="Text 15"/>
          <p:cNvSpPr/>
          <p:nvPr/>
        </p:nvSpPr>
        <p:spPr>
          <a:xfrm>
            <a:off x="7635597" y="553890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Audio Features</a:t>
            </a:r>
            <a:endParaRPr lang="en-US" sz="1950" dirty="0"/>
          </a:p>
        </p:txBody>
      </p:sp>
      <p:sp>
        <p:nvSpPr>
          <p:cNvPr id="22" name="Text 16"/>
          <p:cNvSpPr/>
          <p:nvPr/>
        </p:nvSpPr>
        <p:spPr>
          <a:xfrm>
            <a:off x="7635597" y="5968127"/>
            <a:ext cx="5979795" cy="635079"/>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Trending sound usage, original audio vs. popular music tracks, and audio-content alignment indicators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61668" y="449342"/>
            <a:ext cx="7358182" cy="503634"/>
          </a:xfrm>
          <a:prstGeom prst="rect">
            <a:avLst/>
          </a:prstGeom>
          <a:noFill/>
          <a:ln/>
        </p:spPr>
        <p:txBody>
          <a:bodyPr wrap="none" lIns="0" tIns="0" rIns="0" bIns="0" rtlCol="0" anchor="t"/>
          <a:lstStyle/>
          <a:p>
            <a:pPr marL="0" indent="0" algn="l">
              <a:lnSpc>
                <a:spcPts val="3950"/>
              </a:lnSpc>
              <a:buNone/>
            </a:pPr>
            <a:r>
              <a:rPr lang="en-US" sz="3150" dirty="0">
                <a:solidFill>
                  <a:srgbClr val="3F6FF3"/>
                </a:solidFill>
                <a:latin typeface="Outfit Medium" pitchFamily="34" charset="0"/>
                <a:ea typeface="Outfit Medium" pitchFamily="34" charset="-122"/>
                <a:cs typeface="Outfit Medium" pitchFamily="34" charset="-120"/>
              </a:rPr>
              <a:t>Statistical Methods &amp; Analysis Techniques</a:t>
            </a:r>
            <a:endParaRPr lang="en-US" sz="3150" dirty="0"/>
          </a:p>
        </p:txBody>
      </p:sp>
      <p:pic>
        <p:nvPicPr>
          <p:cNvPr id="3" name="Image 0" descr="preencoded.png"/>
          <p:cNvPicPr>
            <a:picLocks noChangeAspect="1"/>
          </p:cNvPicPr>
          <p:nvPr/>
        </p:nvPicPr>
        <p:blipFill>
          <a:blip r:embed="rId3"/>
          <a:stretch>
            <a:fillRect/>
          </a:stretch>
        </p:blipFill>
        <p:spPr>
          <a:xfrm>
            <a:off x="961668" y="1214557"/>
            <a:ext cx="12706945" cy="5718096"/>
          </a:xfrm>
          <a:prstGeom prst="rect">
            <a:avLst/>
          </a:prstGeom>
        </p:spPr>
      </p:pic>
      <p:sp>
        <p:nvSpPr>
          <p:cNvPr id="4" name="Text 1"/>
          <p:cNvSpPr/>
          <p:nvPr/>
        </p:nvSpPr>
        <p:spPr>
          <a:xfrm>
            <a:off x="2875751" y="1602483"/>
            <a:ext cx="2223704" cy="343636"/>
          </a:xfrm>
          <a:prstGeom prst="rect">
            <a:avLst/>
          </a:prstGeom>
          <a:noFill/>
          <a:ln/>
        </p:spPr>
        <p:txBody>
          <a:bodyPr wrap="non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Data Collection</a:t>
            </a:r>
            <a:endParaRPr lang="en-US" sz="1350" dirty="0"/>
          </a:p>
        </p:txBody>
      </p:sp>
      <p:sp>
        <p:nvSpPr>
          <p:cNvPr id="5" name="Text 2"/>
          <p:cNvSpPr/>
          <p:nvPr/>
        </p:nvSpPr>
        <p:spPr>
          <a:xfrm>
            <a:off x="2875751" y="2043864"/>
            <a:ext cx="2223704" cy="248945"/>
          </a:xfrm>
          <a:prstGeom prst="rect">
            <a:avLst/>
          </a:prstGeom>
          <a:noFill/>
          <a:ln/>
        </p:spPr>
        <p:txBody>
          <a:bodyPr wrap="none" lIns="0" tIns="0" rIns="0" bIns="0" rtlCol="0" anchor="t"/>
          <a:lstStyle/>
          <a:p>
            <a:pPr marL="0" indent="0" algn="ctr">
              <a:lnSpc>
                <a:spcPts val="1200"/>
              </a:lnSpc>
              <a:buNone/>
            </a:pPr>
            <a:r>
              <a:rPr lang="en-US" sz="1050" dirty="0">
                <a:solidFill>
                  <a:srgbClr val="666666"/>
                </a:solidFill>
                <a:latin typeface="IBM Plex Sans" pitchFamily="34" charset="0"/>
                <a:ea typeface="IBM Plex Sans" pitchFamily="34" charset="-122"/>
                <a:cs typeface="IBM Plex Sans" pitchFamily="34" charset="-120"/>
              </a:rPr>
              <a:t>Scrape via Apify API</a:t>
            </a:r>
            <a:endParaRPr lang="en-US" sz="1050" dirty="0"/>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7440" y="3009861"/>
            <a:ext cx="492544" cy="492544"/>
          </a:xfrm>
          <a:prstGeom prst="rect">
            <a:avLst/>
          </a:prstGeom>
        </p:spPr>
      </p:pic>
      <p:sp>
        <p:nvSpPr>
          <p:cNvPr id="7" name="Text 3"/>
          <p:cNvSpPr/>
          <p:nvPr/>
        </p:nvSpPr>
        <p:spPr>
          <a:xfrm>
            <a:off x="5075019" y="5766582"/>
            <a:ext cx="2235922" cy="343635"/>
          </a:xfrm>
          <a:prstGeom prst="rect">
            <a:avLst/>
          </a:prstGeom>
          <a:noFill/>
          <a:ln/>
        </p:spPr>
        <p:txBody>
          <a:bodyPr wrap="non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Data Cleaning</a:t>
            </a:r>
            <a:endParaRPr lang="en-US" sz="1350" dirty="0"/>
          </a:p>
        </p:txBody>
      </p:sp>
      <p:sp>
        <p:nvSpPr>
          <p:cNvPr id="8" name="Text 4"/>
          <p:cNvSpPr/>
          <p:nvPr/>
        </p:nvSpPr>
        <p:spPr>
          <a:xfrm>
            <a:off x="5075019" y="6207963"/>
            <a:ext cx="2235922" cy="497890"/>
          </a:xfrm>
          <a:prstGeom prst="rect">
            <a:avLst/>
          </a:prstGeom>
          <a:noFill/>
          <a:ln/>
        </p:spPr>
        <p:txBody>
          <a:bodyPr wrap="square" lIns="0" tIns="0" rIns="0" bIns="0" rtlCol="0" anchor="t"/>
          <a:lstStyle/>
          <a:p>
            <a:pPr marL="0" indent="0" algn="ctr">
              <a:lnSpc>
                <a:spcPts val="1200"/>
              </a:lnSpc>
              <a:buNone/>
            </a:pPr>
            <a:r>
              <a:rPr lang="en-US" sz="1050" dirty="0">
                <a:solidFill>
                  <a:srgbClr val="666666"/>
                </a:solidFill>
                <a:latin typeface="IBM Plex Sans" pitchFamily="34" charset="0"/>
                <a:ea typeface="IBM Plex Sans" pitchFamily="34" charset="-122"/>
                <a:cs typeface="IBM Plex Sans" pitchFamily="34" charset="-120"/>
              </a:rPr>
              <a:t>Remove duplicates and outliers</a:t>
            </a:r>
            <a:endParaRPr lang="en-US" sz="1050" dirty="0"/>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46707" y="4805930"/>
            <a:ext cx="492544" cy="492544"/>
          </a:xfrm>
          <a:prstGeom prst="rect">
            <a:avLst/>
          </a:prstGeom>
        </p:spPr>
      </p:pic>
      <p:sp>
        <p:nvSpPr>
          <p:cNvPr id="10" name="Text 5"/>
          <p:cNvSpPr/>
          <p:nvPr/>
        </p:nvSpPr>
        <p:spPr>
          <a:xfrm>
            <a:off x="7249850" y="1263429"/>
            <a:ext cx="2223704" cy="687271"/>
          </a:xfrm>
          <a:prstGeom prst="rect">
            <a:avLst/>
          </a:prstGeom>
          <a:noFill/>
          <a:ln/>
        </p:spPr>
        <p:txBody>
          <a:bodyPr wrap="squar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Exploratory Analysis</a:t>
            </a:r>
            <a:endParaRPr lang="en-US" sz="1350" dirty="0"/>
          </a:p>
        </p:txBody>
      </p:sp>
      <p:sp>
        <p:nvSpPr>
          <p:cNvPr id="11" name="Text 6"/>
          <p:cNvSpPr/>
          <p:nvPr/>
        </p:nvSpPr>
        <p:spPr>
          <a:xfrm>
            <a:off x="7249850" y="2048445"/>
            <a:ext cx="2223704" cy="497890"/>
          </a:xfrm>
          <a:prstGeom prst="rect">
            <a:avLst/>
          </a:prstGeom>
          <a:noFill/>
          <a:ln/>
        </p:spPr>
        <p:txBody>
          <a:bodyPr wrap="square" lIns="0" tIns="0" rIns="0" bIns="0" rtlCol="0" anchor="t"/>
          <a:lstStyle/>
          <a:p>
            <a:pPr marL="0" indent="0" algn="ctr">
              <a:lnSpc>
                <a:spcPts val="1200"/>
              </a:lnSpc>
              <a:buNone/>
            </a:pPr>
            <a:r>
              <a:rPr lang="en-US" sz="1050" dirty="0">
                <a:solidFill>
                  <a:srgbClr val="666666"/>
                </a:solidFill>
                <a:latin typeface="IBM Plex Sans" pitchFamily="34" charset="0"/>
                <a:ea typeface="IBM Plex Sans" pitchFamily="34" charset="-122"/>
                <a:cs typeface="IBM Plex Sans" pitchFamily="34" charset="-120"/>
              </a:rPr>
              <a:t>Descriptive stats and plots</a:t>
            </a:r>
            <a:endParaRPr lang="en-US" sz="1050" dirty="0"/>
          </a:p>
        </p:txBody>
      </p:sp>
      <p:pic>
        <p:nvPicPr>
          <p:cNvPr id="12"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58193" y="2960989"/>
            <a:ext cx="492544" cy="492544"/>
          </a:xfrm>
          <a:prstGeom prst="rect">
            <a:avLst/>
          </a:prstGeom>
        </p:spPr>
      </p:pic>
      <p:sp>
        <p:nvSpPr>
          <p:cNvPr id="13" name="Text 7"/>
          <p:cNvSpPr/>
          <p:nvPr/>
        </p:nvSpPr>
        <p:spPr>
          <a:xfrm>
            <a:off x="9449117" y="5766582"/>
            <a:ext cx="2223704" cy="343635"/>
          </a:xfrm>
          <a:prstGeom prst="rect">
            <a:avLst/>
          </a:prstGeom>
          <a:noFill/>
          <a:ln/>
        </p:spPr>
        <p:txBody>
          <a:bodyPr wrap="none" lIns="0" tIns="0" rIns="0" bIns="0" rtlCol="0" anchor="t"/>
          <a:lstStyle/>
          <a:p>
            <a:pPr marL="0" indent="0" algn="ctr">
              <a:lnSpc>
                <a:spcPts val="1650"/>
              </a:lnSpc>
              <a:buNone/>
            </a:pPr>
            <a:r>
              <a:rPr lang="en-US" sz="1350" dirty="0">
                <a:solidFill>
                  <a:srgbClr val="666666"/>
                </a:solidFill>
                <a:latin typeface="Outfit Medium" pitchFamily="34" charset="0"/>
                <a:ea typeface="Outfit Medium" pitchFamily="34" charset="-122"/>
                <a:cs typeface="Outfit Medium" pitchFamily="34" charset="-120"/>
              </a:rPr>
              <a:t>Statistical Testing</a:t>
            </a:r>
            <a:endParaRPr lang="en-US" sz="1350" dirty="0"/>
          </a:p>
        </p:txBody>
      </p:sp>
      <p:sp>
        <p:nvSpPr>
          <p:cNvPr id="14" name="Text 8"/>
          <p:cNvSpPr/>
          <p:nvPr/>
        </p:nvSpPr>
        <p:spPr>
          <a:xfrm>
            <a:off x="9449117" y="6207963"/>
            <a:ext cx="2223704" cy="497890"/>
          </a:xfrm>
          <a:prstGeom prst="rect">
            <a:avLst/>
          </a:prstGeom>
          <a:noFill/>
          <a:ln/>
        </p:spPr>
        <p:txBody>
          <a:bodyPr wrap="square" lIns="0" tIns="0" rIns="0" bIns="0" rtlCol="0" anchor="t"/>
          <a:lstStyle/>
          <a:p>
            <a:pPr marL="0" indent="0" algn="ctr">
              <a:lnSpc>
                <a:spcPts val="1200"/>
              </a:lnSpc>
              <a:buNone/>
            </a:pPr>
            <a:r>
              <a:rPr lang="en-US" sz="1050" dirty="0">
                <a:solidFill>
                  <a:srgbClr val="666666"/>
                </a:solidFill>
                <a:latin typeface="IBM Plex Sans" pitchFamily="34" charset="0"/>
                <a:ea typeface="IBM Plex Sans" pitchFamily="34" charset="-122"/>
                <a:cs typeface="IBM Plex Sans" pitchFamily="34" charset="-120"/>
              </a:rPr>
              <a:t>Correlation and regression</a:t>
            </a:r>
            <a:endParaRPr lang="en-US" sz="1050" dirty="0"/>
          </a:p>
        </p:txBody>
      </p:sp>
      <p:pic>
        <p:nvPicPr>
          <p:cNvPr id="15"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20806" y="4805930"/>
            <a:ext cx="492544" cy="492544"/>
          </a:xfrm>
          <a:prstGeom prst="rect">
            <a:avLst/>
          </a:prstGeom>
        </p:spPr>
      </p:pic>
      <p:sp>
        <p:nvSpPr>
          <p:cNvPr id="16" name="Text 9"/>
          <p:cNvSpPr/>
          <p:nvPr/>
        </p:nvSpPr>
        <p:spPr>
          <a:xfrm>
            <a:off x="961668" y="7079813"/>
            <a:ext cx="12706945" cy="700445"/>
          </a:xfrm>
          <a:prstGeom prst="rect">
            <a:avLst/>
          </a:prstGeom>
          <a:noFill/>
          <a:ln/>
        </p:spPr>
        <p:txBody>
          <a:bodyPr wrap="square" lIns="0" tIns="0" rIns="0" bIns="0" rtlCol="0" anchor="t"/>
          <a:lstStyle/>
          <a:p>
            <a:pPr marL="0" indent="0" algn="l">
              <a:lnSpc>
                <a:spcPts val="1800"/>
              </a:lnSpc>
              <a:buNone/>
            </a:pPr>
            <a:r>
              <a:rPr lang="en-US" sz="1250" dirty="0">
                <a:solidFill>
                  <a:srgbClr val="666666"/>
                </a:solidFill>
                <a:latin typeface="IBM Plex Sans" pitchFamily="34" charset="0"/>
                <a:ea typeface="IBM Plex Sans" pitchFamily="34" charset="-122"/>
                <a:cs typeface="IBM Plex Sans" pitchFamily="34" charset="-120"/>
              </a:rPr>
              <a:t>Our methodology employed multiple analytical approaches to ensure robust findings. We conducted descriptive statistics to summarize central tendencies and distributions, correlation analysis to identify relationships between variables (e.g., hook type vs. engagement), and regression modeling to predict engagement based on content features. Visualization techniques included time series analysis for posting patterns and comparative bar charts for categorical performance metrics.</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06329"/>
            <a:ext cx="11246406"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Content Hook Analysis: Distribution &amp; Effectiveness</a:t>
            </a:r>
            <a:endParaRPr lang="en-US" sz="3900" dirty="0"/>
          </a:p>
        </p:txBody>
      </p:sp>
      <p:pic>
        <p:nvPicPr>
          <p:cNvPr id="3" name="Image 0" descr="preencoded.png"/>
          <p:cNvPicPr>
            <a:picLocks noChangeAspect="1"/>
          </p:cNvPicPr>
          <p:nvPr/>
        </p:nvPicPr>
        <p:blipFill>
          <a:blip r:embed="rId3"/>
          <a:stretch>
            <a:fillRect/>
          </a:stretch>
        </p:blipFill>
        <p:spPr>
          <a:xfrm>
            <a:off x="793790" y="2247305"/>
            <a:ext cx="8308300" cy="4423648"/>
          </a:xfrm>
          <a:prstGeom prst="rect">
            <a:avLst/>
          </a:prstGeom>
        </p:spPr>
      </p:pic>
      <p:sp>
        <p:nvSpPr>
          <p:cNvPr id="4" name="Shape 1"/>
          <p:cNvSpPr/>
          <p:nvPr/>
        </p:nvSpPr>
        <p:spPr>
          <a:xfrm>
            <a:off x="1273969" y="6701433"/>
            <a:ext cx="198358" cy="198358"/>
          </a:xfrm>
          <a:prstGeom prst="roundRect">
            <a:avLst>
              <a:gd name="adj" fmla="val 9220"/>
            </a:avLst>
          </a:prstGeom>
          <a:solidFill>
            <a:srgbClr val="051648"/>
          </a:solidFill>
          <a:ln/>
        </p:spPr>
      </p:sp>
      <p:sp>
        <p:nvSpPr>
          <p:cNvPr id="5" name="Text 2"/>
          <p:cNvSpPr/>
          <p:nvPr/>
        </p:nvSpPr>
        <p:spPr>
          <a:xfrm>
            <a:off x="1533287" y="6701433"/>
            <a:ext cx="800219"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Question</a:t>
            </a:r>
            <a:endParaRPr lang="en-US" sz="1550" dirty="0"/>
          </a:p>
        </p:txBody>
      </p:sp>
      <p:sp>
        <p:nvSpPr>
          <p:cNvPr id="6" name="Shape 3"/>
          <p:cNvSpPr/>
          <p:nvPr/>
        </p:nvSpPr>
        <p:spPr>
          <a:xfrm>
            <a:off x="2786896" y="6701433"/>
            <a:ext cx="198358" cy="198358"/>
          </a:xfrm>
          <a:prstGeom prst="roundRect">
            <a:avLst>
              <a:gd name="adj" fmla="val 9220"/>
            </a:avLst>
          </a:prstGeom>
          <a:solidFill>
            <a:srgbClr val="092D8F"/>
          </a:solidFill>
          <a:ln/>
        </p:spPr>
      </p:sp>
      <p:sp>
        <p:nvSpPr>
          <p:cNvPr id="7" name="Text 4"/>
          <p:cNvSpPr/>
          <p:nvPr/>
        </p:nvSpPr>
        <p:spPr>
          <a:xfrm>
            <a:off x="3046214" y="6701433"/>
            <a:ext cx="678418"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Tutorial</a:t>
            </a:r>
            <a:endParaRPr lang="en-US" sz="1550" dirty="0"/>
          </a:p>
        </p:txBody>
      </p:sp>
      <p:sp>
        <p:nvSpPr>
          <p:cNvPr id="8" name="Shape 5"/>
          <p:cNvSpPr/>
          <p:nvPr/>
        </p:nvSpPr>
        <p:spPr>
          <a:xfrm>
            <a:off x="4456033" y="6701433"/>
            <a:ext cx="198358" cy="198358"/>
          </a:xfrm>
          <a:prstGeom prst="roundRect">
            <a:avLst>
              <a:gd name="adj" fmla="val 9220"/>
            </a:avLst>
          </a:prstGeom>
          <a:solidFill>
            <a:srgbClr val="0E43D6"/>
          </a:solidFill>
          <a:ln/>
        </p:spPr>
      </p:sp>
      <p:sp>
        <p:nvSpPr>
          <p:cNvPr id="9" name="Text 6"/>
          <p:cNvSpPr/>
          <p:nvPr/>
        </p:nvSpPr>
        <p:spPr>
          <a:xfrm>
            <a:off x="4715351" y="6701433"/>
            <a:ext cx="724257"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Statistic</a:t>
            </a:r>
            <a:endParaRPr lang="en-US" sz="1550" dirty="0"/>
          </a:p>
        </p:txBody>
      </p:sp>
      <p:sp>
        <p:nvSpPr>
          <p:cNvPr id="10" name="Shape 7"/>
          <p:cNvSpPr/>
          <p:nvPr/>
        </p:nvSpPr>
        <p:spPr>
          <a:xfrm>
            <a:off x="6275784" y="6701433"/>
            <a:ext cx="198358" cy="198358"/>
          </a:xfrm>
          <a:prstGeom prst="roundRect">
            <a:avLst>
              <a:gd name="adj" fmla="val 9220"/>
            </a:avLst>
          </a:prstGeom>
          <a:solidFill>
            <a:srgbClr val="3C6DF2"/>
          </a:solidFill>
          <a:ln/>
        </p:spPr>
      </p:sp>
      <p:sp>
        <p:nvSpPr>
          <p:cNvPr id="11" name="Text 8"/>
          <p:cNvSpPr/>
          <p:nvPr/>
        </p:nvSpPr>
        <p:spPr>
          <a:xfrm>
            <a:off x="6535103" y="6701433"/>
            <a:ext cx="468987"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Story</a:t>
            </a:r>
            <a:endParaRPr lang="en-US" sz="1550" dirty="0"/>
          </a:p>
        </p:txBody>
      </p:sp>
      <p:sp>
        <p:nvSpPr>
          <p:cNvPr id="12" name="Shape 9"/>
          <p:cNvSpPr/>
          <p:nvPr/>
        </p:nvSpPr>
        <p:spPr>
          <a:xfrm>
            <a:off x="7562255" y="6701433"/>
            <a:ext cx="198358" cy="198358"/>
          </a:xfrm>
          <a:prstGeom prst="roundRect">
            <a:avLst>
              <a:gd name="adj" fmla="val 9220"/>
            </a:avLst>
          </a:prstGeom>
          <a:solidFill>
            <a:srgbClr val="83A2F7"/>
          </a:solidFill>
          <a:ln/>
        </p:spPr>
      </p:sp>
      <p:sp>
        <p:nvSpPr>
          <p:cNvPr id="13" name="Text 10"/>
          <p:cNvSpPr/>
          <p:nvPr/>
        </p:nvSpPr>
        <p:spPr>
          <a:xfrm>
            <a:off x="7821573" y="6701433"/>
            <a:ext cx="809149"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Dramatic</a:t>
            </a:r>
            <a:endParaRPr lang="en-US" sz="1550" dirty="0"/>
          </a:p>
        </p:txBody>
      </p:sp>
      <p:sp>
        <p:nvSpPr>
          <p:cNvPr id="14" name="Text 11"/>
          <p:cNvSpPr/>
          <p:nvPr/>
        </p:nvSpPr>
        <p:spPr>
          <a:xfrm>
            <a:off x="9593818" y="2652236"/>
            <a:ext cx="2949654"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Hook Strategy Distribution</a:t>
            </a:r>
            <a:endParaRPr lang="en-US" sz="1950" dirty="0"/>
          </a:p>
        </p:txBody>
      </p:sp>
      <p:sp>
        <p:nvSpPr>
          <p:cNvPr id="15" name="Text 12"/>
          <p:cNvSpPr/>
          <p:nvPr/>
        </p:nvSpPr>
        <p:spPr>
          <a:xfrm>
            <a:off x="9593818" y="3160752"/>
            <a:ext cx="4250293"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Question-based hooks dominate the travel/visa niche (28.2%), often opening with viewer queries like "How to get a visa in 3 days?" Tutorial hooks follow closely (25.4%), reflecting the educational nature of this content vertical.</a:t>
            </a:r>
            <a:endParaRPr lang="en-US" sz="1550" dirty="0"/>
          </a:p>
        </p:txBody>
      </p:sp>
      <p:sp>
        <p:nvSpPr>
          <p:cNvPr id="16" name="Text 13"/>
          <p:cNvSpPr/>
          <p:nvPr/>
        </p:nvSpPr>
        <p:spPr>
          <a:xfrm>
            <a:off x="9593818" y="4927044"/>
            <a:ext cx="4250293"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Statistical hooks (18.9%) typically feature compelling numbers about visa approval rates or cost savings. Story-based openings (17.3%) leverage personal travel experiences to build connection.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06329"/>
            <a:ext cx="7015877"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Engagement Rate by Hook Type</a:t>
            </a:r>
            <a:endParaRPr lang="en-US" sz="3900" dirty="0"/>
          </a:p>
        </p:txBody>
      </p:sp>
      <p:sp>
        <p:nvSpPr>
          <p:cNvPr id="3" name="Text 1"/>
          <p:cNvSpPr/>
          <p:nvPr/>
        </p:nvSpPr>
        <p:spPr>
          <a:xfrm>
            <a:off x="793790" y="2334697"/>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Key Findings</a:t>
            </a:r>
            <a:endParaRPr lang="en-US" sz="1950" dirty="0"/>
          </a:p>
        </p:txBody>
      </p:sp>
      <p:sp>
        <p:nvSpPr>
          <p:cNvPr id="4" name="Text 2"/>
          <p:cNvSpPr/>
          <p:nvPr/>
        </p:nvSpPr>
        <p:spPr>
          <a:xfrm>
            <a:off x="793790" y="2843213"/>
            <a:ext cx="4250293"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Tutorial hooks generated the highest average engagement rate at 6.8%, significantly outperforming other hook types. This suggests audiences in the travel/visa niche prioritize actionable, educational content over entertainment.</a:t>
            </a:r>
            <a:endParaRPr lang="en-US" sz="1550" dirty="0"/>
          </a:p>
        </p:txBody>
      </p:sp>
      <p:sp>
        <p:nvSpPr>
          <p:cNvPr id="5" name="Text 3"/>
          <p:cNvSpPr/>
          <p:nvPr/>
        </p:nvSpPr>
        <p:spPr>
          <a:xfrm>
            <a:off x="793790" y="4927044"/>
            <a:ext cx="4250293"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Question hooks ranked second (5.4% engagement), effectively driving curiosity and comment interaction. Surprisingly, dramatic hooks underperformed (3.2%), indicating this audience values practical information over sensationalism.</a:t>
            </a:r>
            <a:endParaRPr lang="en-US" sz="1550" dirty="0"/>
          </a:p>
        </p:txBody>
      </p:sp>
      <p:pic>
        <p:nvPicPr>
          <p:cNvPr id="6" name="Image 0" descr="preencoded.png"/>
          <p:cNvPicPr>
            <a:picLocks noChangeAspect="1"/>
          </p:cNvPicPr>
          <p:nvPr/>
        </p:nvPicPr>
        <p:blipFill>
          <a:blip r:embed="rId3"/>
          <a:stretch>
            <a:fillRect/>
          </a:stretch>
        </p:blipFill>
        <p:spPr>
          <a:xfrm>
            <a:off x="5535811" y="2247305"/>
            <a:ext cx="8308300" cy="46526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06329"/>
            <a:ext cx="10010537"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Video Duration vs. Engagement Performance</a:t>
            </a:r>
            <a:endParaRPr lang="en-US" sz="3900" dirty="0"/>
          </a:p>
        </p:txBody>
      </p:sp>
      <p:pic>
        <p:nvPicPr>
          <p:cNvPr id="3" name="Image 0" descr="preencoded.png"/>
          <p:cNvPicPr>
            <a:picLocks noChangeAspect="1"/>
          </p:cNvPicPr>
          <p:nvPr/>
        </p:nvPicPr>
        <p:blipFill>
          <a:blip r:embed="rId3"/>
          <a:stretch>
            <a:fillRect/>
          </a:stretch>
        </p:blipFill>
        <p:spPr>
          <a:xfrm>
            <a:off x="793790" y="2247305"/>
            <a:ext cx="8308300" cy="4057174"/>
          </a:xfrm>
          <a:prstGeom prst="rect">
            <a:avLst/>
          </a:prstGeom>
        </p:spPr>
      </p:pic>
      <p:sp>
        <p:nvSpPr>
          <p:cNvPr id="4" name="Shape 1"/>
          <p:cNvSpPr/>
          <p:nvPr/>
        </p:nvSpPr>
        <p:spPr>
          <a:xfrm>
            <a:off x="3715583" y="6304478"/>
            <a:ext cx="198358" cy="198358"/>
          </a:xfrm>
          <a:prstGeom prst="roundRect">
            <a:avLst>
              <a:gd name="adj" fmla="val 9220"/>
            </a:avLst>
          </a:prstGeom>
          <a:solidFill>
            <a:srgbClr val="051648"/>
          </a:solidFill>
          <a:ln/>
        </p:spPr>
      </p:sp>
      <p:sp>
        <p:nvSpPr>
          <p:cNvPr id="5" name="Text 2"/>
          <p:cNvSpPr/>
          <p:nvPr/>
        </p:nvSpPr>
        <p:spPr>
          <a:xfrm>
            <a:off x="3974902" y="6304478"/>
            <a:ext cx="896779"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Avg Views</a:t>
            </a:r>
            <a:endParaRPr lang="en-US" sz="1550" dirty="0"/>
          </a:p>
        </p:txBody>
      </p:sp>
      <p:sp>
        <p:nvSpPr>
          <p:cNvPr id="6" name="Shape 3"/>
          <p:cNvSpPr/>
          <p:nvPr/>
        </p:nvSpPr>
        <p:spPr>
          <a:xfrm>
            <a:off x="5024080" y="6304478"/>
            <a:ext cx="198358" cy="198358"/>
          </a:xfrm>
          <a:prstGeom prst="roundRect">
            <a:avLst>
              <a:gd name="adj" fmla="val 9220"/>
            </a:avLst>
          </a:prstGeom>
          <a:solidFill>
            <a:srgbClr val="0D3EC7"/>
          </a:solidFill>
          <a:ln/>
        </p:spPr>
      </p:sp>
      <p:sp>
        <p:nvSpPr>
          <p:cNvPr id="7" name="Text 4"/>
          <p:cNvSpPr/>
          <p:nvPr/>
        </p:nvSpPr>
        <p:spPr>
          <a:xfrm>
            <a:off x="5283398" y="6304478"/>
            <a:ext cx="2304217" cy="198477"/>
          </a:xfrm>
          <a:prstGeom prst="rect">
            <a:avLst/>
          </a:prstGeom>
          <a:noFill/>
          <a:ln/>
        </p:spPr>
        <p:txBody>
          <a:bodyPr wrap="none" lIns="0" tIns="0" rIns="0" bIns="0" rtlCol="0" anchor="t"/>
          <a:lstStyle/>
          <a:p>
            <a:pPr marL="0" indent="0" algn="l">
              <a:lnSpc>
                <a:spcPts val="1550"/>
              </a:lnSpc>
              <a:buNone/>
            </a:pPr>
            <a:r>
              <a:rPr lang="en-US" sz="1550" dirty="0">
                <a:solidFill>
                  <a:srgbClr val="666666"/>
                </a:solidFill>
                <a:latin typeface="IBM Plex Sans" pitchFamily="34" charset="0"/>
                <a:ea typeface="IBM Plex Sans" pitchFamily="34" charset="-122"/>
                <a:cs typeface="IBM Plex Sans" pitchFamily="34" charset="-120"/>
              </a:rPr>
              <a:t>Avg Engagement Rate (%)</a:t>
            </a:r>
            <a:endParaRPr lang="en-US" sz="1550" dirty="0"/>
          </a:p>
        </p:txBody>
      </p:sp>
      <p:sp>
        <p:nvSpPr>
          <p:cNvPr id="8" name="Text 5"/>
          <p:cNvSpPr/>
          <p:nvPr/>
        </p:nvSpPr>
        <p:spPr>
          <a:xfrm>
            <a:off x="9593818" y="2493407"/>
            <a:ext cx="3317200" cy="310158"/>
          </a:xfrm>
          <a:prstGeom prst="rect">
            <a:avLst/>
          </a:prstGeom>
          <a:noFill/>
          <a:ln/>
        </p:spPr>
        <p:txBody>
          <a:bodyPr wrap="none" lIns="0" tIns="0" rIns="0" bIns="0" rtlCol="0" anchor="t"/>
          <a:lstStyle/>
          <a:p>
            <a:pPr marL="0" indent="0" algn="l">
              <a:lnSpc>
                <a:spcPts val="2400"/>
              </a:lnSpc>
              <a:buNone/>
            </a:pPr>
            <a:r>
              <a:rPr lang="en-US" sz="1950" dirty="0">
                <a:solidFill>
                  <a:srgbClr val="3F6FF3"/>
                </a:solidFill>
                <a:latin typeface="Outfit Medium" pitchFamily="34" charset="0"/>
                <a:ea typeface="Outfit Medium" pitchFamily="34" charset="-122"/>
                <a:cs typeface="Outfit Medium" pitchFamily="34" charset="-120"/>
              </a:rPr>
              <a:t>Optimal Video Length Insights</a:t>
            </a:r>
            <a:endParaRPr lang="en-US" sz="1950" dirty="0"/>
          </a:p>
        </p:txBody>
      </p:sp>
      <p:sp>
        <p:nvSpPr>
          <p:cNvPr id="9" name="Text 6"/>
          <p:cNvSpPr/>
          <p:nvPr/>
        </p:nvSpPr>
        <p:spPr>
          <a:xfrm>
            <a:off x="9593818" y="3001923"/>
            <a:ext cx="4250293"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Videos between 30-45 seconds achieved peak performance, averaging 112K views and 7.1% engagement rate. This duration provides enough time to deliver valuable visa/travel information while maintaining viewer attention.</a:t>
            </a:r>
            <a:endParaRPr lang="en-US" sz="1550" dirty="0"/>
          </a:p>
        </p:txBody>
      </p:sp>
      <p:sp>
        <p:nvSpPr>
          <p:cNvPr id="10" name="Text 7"/>
          <p:cNvSpPr/>
          <p:nvPr/>
        </p:nvSpPr>
        <p:spPr>
          <a:xfrm>
            <a:off x="9593818" y="4768215"/>
            <a:ext cx="4250293"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Very short videos (under 15 seconds) underperformed, likely insufficient for explaining complex visa processes. Videos exceeding 60 seconds showed declining metrics, suggesting audience fatigue in this information-dense niche.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64030"/>
            <a:ext cx="9589889" cy="620078"/>
          </a:xfrm>
          <a:prstGeom prst="rect">
            <a:avLst/>
          </a:prstGeom>
          <a:noFill/>
          <a:ln/>
        </p:spPr>
        <p:txBody>
          <a:bodyPr wrap="none" lIns="0" tIns="0" rIns="0" bIns="0" rtlCol="0" anchor="t"/>
          <a:lstStyle/>
          <a:p>
            <a:pPr marL="0" indent="0" algn="l">
              <a:lnSpc>
                <a:spcPts val="4850"/>
              </a:lnSpc>
              <a:buNone/>
            </a:pPr>
            <a:r>
              <a:rPr lang="en-US" sz="3900" dirty="0">
                <a:solidFill>
                  <a:srgbClr val="3F6FF3"/>
                </a:solidFill>
                <a:latin typeface="Outfit Medium" pitchFamily="34" charset="0"/>
                <a:ea typeface="Outfit Medium" pitchFamily="34" charset="-122"/>
                <a:cs typeface="Outfit Medium" pitchFamily="34" charset="-120"/>
              </a:rPr>
              <a:t>Content Category Performance Breakdown</a:t>
            </a:r>
            <a:endParaRPr lang="en-US" sz="3900" dirty="0"/>
          </a:p>
        </p:txBody>
      </p:sp>
      <p:pic>
        <p:nvPicPr>
          <p:cNvPr id="3" name="Image 0" descr="preencoded.png"/>
          <p:cNvPicPr>
            <a:picLocks noChangeAspect="1"/>
          </p:cNvPicPr>
          <p:nvPr/>
        </p:nvPicPr>
        <p:blipFill>
          <a:blip r:embed="rId3"/>
          <a:stretch>
            <a:fillRect/>
          </a:stretch>
        </p:blipFill>
        <p:spPr>
          <a:xfrm>
            <a:off x="793790" y="2780943"/>
            <a:ext cx="1783199" cy="1102043"/>
          </a:xfrm>
          <a:prstGeom prst="rect">
            <a:avLst/>
          </a:prstGeom>
        </p:spPr>
      </p:pic>
      <p:sp>
        <p:nvSpPr>
          <p:cNvPr id="4" name="Text 1"/>
          <p:cNvSpPr/>
          <p:nvPr/>
        </p:nvSpPr>
        <p:spPr>
          <a:xfrm>
            <a:off x="793790" y="413099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Visa Application Tips</a:t>
            </a:r>
            <a:endParaRPr lang="en-US" sz="1950" dirty="0"/>
          </a:p>
        </p:txBody>
      </p:sp>
      <p:sp>
        <p:nvSpPr>
          <p:cNvPr id="5" name="Text 2"/>
          <p:cNvSpPr/>
          <p:nvPr/>
        </p:nvSpPr>
        <p:spPr>
          <a:xfrm>
            <a:off x="793790" y="4560213"/>
            <a:ext cx="3074670"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Highest engagement category (7.2% avg). Content includes document checklists, interview preparation, and approval strategies. Tutorial hooks perform best here.</a:t>
            </a:r>
            <a:endParaRPr lang="en-US" sz="1550" dirty="0"/>
          </a:p>
        </p:txBody>
      </p:sp>
      <p:pic>
        <p:nvPicPr>
          <p:cNvPr id="6" name="Image 1" descr="preencoded.png"/>
          <p:cNvPicPr>
            <a:picLocks noChangeAspect="1"/>
          </p:cNvPicPr>
          <p:nvPr/>
        </p:nvPicPr>
        <p:blipFill>
          <a:blip r:embed="rId4"/>
          <a:stretch>
            <a:fillRect/>
          </a:stretch>
        </p:blipFill>
        <p:spPr>
          <a:xfrm>
            <a:off x="4116467" y="2780943"/>
            <a:ext cx="1783199" cy="1102043"/>
          </a:xfrm>
          <a:prstGeom prst="rect">
            <a:avLst/>
          </a:prstGeom>
        </p:spPr>
      </p:pic>
      <p:sp>
        <p:nvSpPr>
          <p:cNvPr id="7" name="Text 3"/>
          <p:cNvSpPr/>
          <p:nvPr/>
        </p:nvSpPr>
        <p:spPr>
          <a:xfrm>
            <a:off x="4116467" y="413099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Destination Guides</a:t>
            </a:r>
            <a:endParaRPr lang="en-US" sz="1950" dirty="0"/>
          </a:p>
        </p:txBody>
      </p:sp>
      <p:sp>
        <p:nvSpPr>
          <p:cNvPr id="8" name="Text 4"/>
          <p:cNvSpPr/>
          <p:nvPr/>
        </p:nvSpPr>
        <p:spPr>
          <a:xfrm>
            <a:off x="4116467" y="4560213"/>
            <a:ext cx="3074670"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Moderate engagement (5.1% avg). Showcases travel locations, local experiences, and hidden gems. Story and question hooks drive best results.</a:t>
            </a:r>
            <a:endParaRPr lang="en-US" sz="1550" dirty="0"/>
          </a:p>
        </p:txBody>
      </p:sp>
      <p:pic>
        <p:nvPicPr>
          <p:cNvPr id="9" name="Image 2" descr="preencoded.png"/>
          <p:cNvPicPr>
            <a:picLocks noChangeAspect="1"/>
          </p:cNvPicPr>
          <p:nvPr/>
        </p:nvPicPr>
        <p:blipFill>
          <a:blip r:embed="rId5"/>
          <a:stretch>
            <a:fillRect/>
          </a:stretch>
        </p:blipFill>
        <p:spPr>
          <a:xfrm>
            <a:off x="7439144" y="2780943"/>
            <a:ext cx="1783199" cy="1102043"/>
          </a:xfrm>
          <a:prstGeom prst="rect">
            <a:avLst/>
          </a:prstGeom>
        </p:spPr>
      </p:pic>
      <p:sp>
        <p:nvSpPr>
          <p:cNvPr id="10" name="Text 5"/>
          <p:cNvSpPr/>
          <p:nvPr/>
        </p:nvSpPr>
        <p:spPr>
          <a:xfrm>
            <a:off x="7439144" y="4130993"/>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Travel Hacks</a:t>
            </a:r>
            <a:endParaRPr lang="en-US" sz="1950" dirty="0"/>
          </a:p>
        </p:txBody>
      </p:sp>
      <p:sp>
        <p:nvSpPr>
          <p:cNvPr id="11" name="Text 6"/>
          <p:cNvSpPr/>
          <p:nvPr/>
        </p:nvSpPr>
        <p:spPr>
          <a:xfrm>
            <a:off x="7439144" y="4560213"/>
            <a:ext cx="3074670" cy="158769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Strong performance (6.4% avg). Money-saving tips, packing strategies, and booking secrets. Statistic hooks particularly effective in this category.</a:t>
            </a:r>
            <a:endParaRPr lang="en-US" sz="1550" dirty="0"/>
          </a:p>
        </p:txBody>
      </p:sp>
      <p:pic>
        <p:nvPicPr>
          <p:cNvPr id="12" name="Image 3" descr="preencoded.png"/>
          <p:cNvPicPr>
            <a:picLocks noChangeAspect="1"/>
          </p:cNvPicPr>
          <p:nvPr/>
        </p:nvPicPr>
        <p:blipFill>
          <a:blip r:embed="rId6"/>
          <a:stretch>
            <a:fillRect/>
          </a:stretch>
        </p:blipFill>
        <p:spPr>
          <a:xfrm>
            <a:off x="10761821" y="2780943"/>
            <a:ext cx="1783318" cy="1102162"/>
          </a:xfrm>
          <a:prstGeom prst="rect">
            <a:avLst/>
          </a:prstGeom>
        </p:spPr>
      </p:pic>
      <p:sp>
        <p:nvSpPr>
          <p:cNvPr id="13" name="Text 7"/>
          <p:cNvSpPr/>
          <p:nvPr/>
        </p:nvSpPr>
        <p:spPr>
          <a:xfrm>
            <a:off x="10761821" y="4131112"/>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666666"/>
                </a:solidFill>
                <a:latin typeface="Outfit Medium" pitchFamily="34" charset="0"/>
                <a:ea typeface="Outfit Medium" pitchFamily="34" charset="-122"/>
                <a:cs typeface="Outfit Medium" pitchFamily="34" charset="-120"/>
              </a:rPr>
              <a:t>Budget Travel</a:t>
            </a:r>
            <a:endParaRPr lang="en-US" sz="1950" dirty="0"/>
          </a:p>
        </p:txBody>
      </p:sp>
      <p:sp>
        <p:nvSpPr>
          <p:cNvPr id="14" name="Text 8"/>
          <p:cNvSpPr/>
          <p:nvPr/>
        </p:nvSpPr>
        <p:spPr>
          <a:xfrm>
            <a:off x="10761821" y="4560332"/>
            <a:ext cx="3074789" cy="1905238"/>
          </a:xfrm>
          <a:prstGeom prst="rect">
            <a:avLst/>
          </a:prstGeom>
          <a:noFill/>
          <a:ln/>
        </p:spPr>
        <p:txBody>
          <a:bodyPr wrap="square" lIns="0" tIns="0" rIns="0" bIns="0" rtlCol="0" anchor="t"/>
          <a:lstStyle/>
          <a:p>
            <a:pPr marL="0" indent="0" algn="l">
              <a:lnSpc>
                <a:spcPts val="2500"/>
              </a:lnSpc>
              <a:buNone/>
            </a:pPr>
            <a:r>
              <a:rPr lang="en-US" sz="1550" dirty="0">
                <a:solidFill>
                  <a:srgbClr val="666666"/>
                </a:solidFill>
                <a:latin typeface="IBM Plex Sans" pitchFamily="34" charset="0"/>
                <a:ea typeface="IBM Plex Sans" pitchFamily="34" charset="-122"/>
                <a:cs typeface="IBM Plex Sans" pitchFamily="34" charset="-120"/>
              </a:rPr>
              <a:t>Growing category (5.8% avg). Cost breakdowns, affordable destinations, and financial planning. Question hooks resonate strongly with cost-conscious travelers.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900</Words>
  <Application>Microsoft Macintosh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IBM Plex Sans</vt:lpstr>
      <vt:lpstr>Arial</vt:lpstr>
      <vt:lpstr>Outfit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Richard Danquah</cp:lastModifiedBy>
  <cp:revision>4</cp:revision>
  <dcterms:created xsi:type="dcterms:W3CDTF">2026-02-04T07:48:09Z</dcterms:created>
  <dcterms:modified xsi:type="dcterms:W3CDTF">2026-02-11T21:34:27Z</dcterms:modified>
</cp:coreProperties>
</file>